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3" r:id="rId5"/>
    <p:sldId id="268" r:id="rId6"/>
    <p:sldId id="269" r:id="rId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ma Lovelock" initials="EL" lastIdx="7" clrIdx="0">
    <p:extLst>
      <p:ext uri="{19B8F6BF-5375-455C-9EA6-DF929625EA0E}">
        <p15:presenceInfo xmlns:p15="http://schemas.microsoft.com/office/powerpoint/2012/main" userId="S::emma.lovelock@compass-group.co.uk::966f3d1e-6354-4aa4-b06b-d286816f742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00"/>
    <a:srgbClr val="FF0000"/>
    <a:srgbClr val="FFFFFF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7CBC1-5FDD-453C-8598-051B181FBA0E}" v="12" dt="2020-05-18T11:54:03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3" autoAdjust="0"/>
    <p:restoredTop sz="93850" autoAdjust="0"/>
  </p:normalViewPr>
  <p:slideViewPr>
    <p:cSldViewPr>
      <p:cViewPr varScale="1">
        <p:scale>
          <a:sx n="101" d="100"/>
          <a:sy n="101" d="100"/>
        </p:scale>
        <p:origin x="102" y="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332"/>
          </a:xfrm>
          <a:prstGeom prst="rect">
            <a:avLst/>
          </a:prstGeom>
        </p:spPr>
        <p:txBody>
          <a:bodyPr vert="horz" lIns="96436" tIns="48217" rIns="96436" bIns="48217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6436" tIns="48217" rIns="96436" bIns="48217" rtlCol="0"/>
          <a:lstStyle>
            <a:lvl1pPr algn="r">
              <a:defRPr sz="1300"/>
            </a:lvl1pPr>
          </a:lstStyle>
          <a:p>
            <a:fld id="{751A1EC8-C4AF-4FE8-B73E-04891579CC55}" type="datetimeFigureOut">
              <a:rPr lang="en-GB" smtClean="0"/>
              <a:pPr/>
              <a:t>29/05/2020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6" tIns="48217" rIns="96436" bIns="48217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436" tIns="48217" rIns="96436" bIns="482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60" cy="496332"/>
          </a:xfrm>
          <a:prstGeom prst="rect">
            <a:avLst/>
          </a:prstGeom>
        </p:spPr>
        <p:txBody>
          <a:bodyPr vert="horz" lIns="96436" tIns="48217" rIns="96436" bIns="48217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6436" tIns="48217" rIns="96436" bIns="48217" rtlCol="0" anchor="b"/>
          <a:lstStyle>
            <a:lvl1pPr algn="r">
              <a:defRPr sz="1300"/>
            </a:lvl1pPr>
          </a:lstStyle>
          <a:p>
            <a:fld id="{01C37622-E8EB-46CD-A098-5D6381FAD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931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75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439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37622-E8EB-46CD-A098-5D6381FAD078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69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B3B5-B967-4714-9312-1B976167495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463DF-83E9-4DAB-8BB8-5DF99F631F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D7FD5-1E57-41BD-B13D-CE5ED13525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B9E7B-2A15-4072-9CA0-C21498C75D1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21F5-1799-4E3B-97A2-551CDE3C51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D7B73-F6ED-4FC9-84CE-F669526122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63A5D-04AA-4CDF-82C7-9477174301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D4275-8C9C-44F7-A339-1A96F1D458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0D6C7-6A10-47A2-B263-85FBCE3D6DE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F7E50-CA2D-4EC0-AD76-B8BB8C61C8B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6325-AC28-481E-8DFA-87FA49B46E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A74E319-ED2E-4DB6-B478-8439C5D80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98030"/>
              </p:ext>
            </p:extLst>
          </p:nvPr>
        </p:nvGraphicFramePr>
        <p:xfrm>
          <a:off x="971600" y="908720"/>
          <a:ext cx="7488833" cy="4316604"/>
        </p:xfrm>
        <a:graphic>
          <a:graphicData uri="http://schemas.openxmlformats.org/drawingml/2006/table">
            <a:tbl>
              <a:tblPr/>
              <a:tblGrid>
                <a:gridCol w="918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197">
                  <a:extLst>
                    <a:ext uri="{9D8B030D-6E8A-4147-A177-3AD203B41FA5}">
                      <a16:colId xmlns:a16="http://schemas.microsoft.com/office/drawing/2014/main" xmlns="" val="1081725154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1125332795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2160533429"/>
                    </a:ext>
                  </a:extLst>
                </a:gridCol>
                <a:gridCol w="1287949">
                  <a:extLst>
                    <a:ext uri="{9D8B030D-6E8A-4147-A177-3AD203B41FA5}">
                      <a16:colId xmlns:a16="http://schemas.microsoft.com/office/drawing/2014/main" xmlns="" val="2177526917"/>
                    </a:ext>
                  </a:extLst>
                </a:gridCol>
              </a:tblGrid>
              <a:tr h="28669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  <a:endParaRPr lang="en-GB" dirty="0"/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Choose From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Laughing Cow cheese spread Sandwich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Cheese Bap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Egg Mayo Wrap.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Tuna Sandwich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Cheese Bap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48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Ham, Turkey or Tuna Sandwich on Gluten Free Bread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NO MAYO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1643760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Crudités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Veg Sticks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Fruit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8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 pitchFamily="34" charset="0"/>
                        </a:rPr>
                        <a:t>Frube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Shortbread Biscuit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Flapjack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 Brownie 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Lemon Sponge</a:t>
                      </a: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149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Raisins &amp; Sultanas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115255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Banana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 </a:t>
                      </a:r>
                      <a:endParaRPr lang="en-GB" dirty="0"/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5856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xmlns="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xmlns="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Packed Lunch Menu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E7B157-CDD3-46DC-8A59-C358E1AB2320}"/>
              </a:ext>
            </a:extLst>
          </p:cNvPr>
          <p:cNvSpPr txBox="1"/>
          <p:nvPr/>
        </p:nvSpPr>
        <p:spPr>
          <a:xfrm>
            <a:off x="1403648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lunches will be packed into our Super Hero Lunch Bags ready for collection from the counter – minimising contact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17389"/>
              </p:ext>
            </p:extLst>
          </p:nvPr>
        </p:nvGraphicFramePr>
        <p:xfrm>
          <a:off x="971600" y="908720"/>
          <a:ext cx="7488833" cy="4111135"/>
        </p:xfrm>
        <a:graphic>
          <a:graphicData uri="http://schemas.openxmlformats.org/drawingml/2006/table">
            <a:tbl>
              <a:tblPr/>
              <a:tblGrid>
                <a:gridCol w="918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197">
                  <a:extLst>
                    <a:ext uri="{9D8B030D-6E8A-4147-A177-3AD203B41FA5}">
                      <a16:colId xmlns:a16="http://schemas.microsoft.com/office/drawing/2014/main" xmlns="" val="1081725154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1125332795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2160533429"/>
                    </a:ext>
                  </a:extLst>
                </a:gridCol>
                <a:gridCol w="1287949">
                  <a:extLst>
                    <a:ext uri="{9D8B030D-6E8A-4147-A177-3AD203B41FA5}">
                      <a16:colId xmlns:a16="http://schemas.microsoft.com/office/drawing/2014/main" xmlns="" val="2177526917"/>
                    </a:ext>
                  </a:extLst>
                </a:gridCol>
              </a:tblGrid>
              <a:tr h="28669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  <a:endParaRPr lang="en-GB" dirty="0"/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Choose From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Laughing Cow cheese spread Sandwich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Cheese Bap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Egg Mayo Wrap.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Tuna Sandwich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Ham or Cheese Bap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48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Ham, Turkey or Tuna Sandwich on Gluten Free Bread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NO MAYO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1643760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Crudités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Veg Sticks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Fruit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8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Shortbread Biscuit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baseline="0" dirty="0" err="1">
                          <a:solidFill>
                            <a:schemeClr val="tx1"/>
                          </a:solidFill>
                          <a:latin typeface="Gill Sans"/>
                        </a:rPr>
                        <a:t>Frube</a:t>
                      </a:r>
                      <a:endParaRPr lang="en-GB" sz="1000" b="1" i="0" baseline="0" dirty="0">
                        <a:solidFill>
                          <a:schemeClr val="tx1"/>
                        </a:solidFill>
                        <a:latin typeface="Gill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 Swirl Sponge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Chocolate Cake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Oatie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 Biscuit  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149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Berry Crispy </a:t>
                      </a:r>
                      <a:r>
                        <a:rPr lang="en-GB" sz="1000" strike="noStrike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93158452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RECIPE CONTAINS GF OATS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Raisins &amp; Sultanas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115255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Berry Crispy </a:t>
                      </a:r>
                      <a:r>
                        <a:rPr lang="en-GB" sz="1000" strike="noStrike" dirty="0"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93158452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5856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xmlns="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xmlns="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Packed Lunch Menu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E7B157-CDD3-46DC-8A59-C358E1AB2320}"/>
              </a:ext>
            </a:extLst>
          </p:cNvPr>
          <p:cNvSpPr txBox="1"/>
          <p:nvPr/>
        </p:nvSpPr>
        <p:spPr>
          <a:xfrm>
            <a:off x="1403648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lunches will be packed into our Super Hero Lunch Bags ready for collection from the counter – minimising contact </a:t>
            </a:r>
          </a:p>
        </p:txBody>
      </p:sp>
    </p:spTree>
    <p:extLst>
      <p:ext uri="{BB962C8B-B14F-4D97-AF65-F5344CB8AC3E}">
        <p14:creationId xmlns:p14="http://schemas.microsoft.com/office/powerpoint/2010/main" val="36687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5C0068-EEA5-478D-A4B9-1B87B75B1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F4338A-527E-45FF-A051-B6FA727001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6397" r="9107" b="10491"/>
          <a:stretch/>
        </p:blipFill>
        <p:spPr>
          <a:xfrm>
            <a:off x="755577" y="775837"/>
            <a:ext cx="7869756" cy="5811909"/>
          </a:xfrm>
          <a:prstGeom prst="rect">
            <a:avLst/>
          </a:prstGeom>
        </p:spPr>
      </p:pic>
      <p:graphicFrame>
        <p:nvGraphicFramePr>
          <p:cNvPr id="2261" name="Group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880192"/>
              </p:ext>
            </p:extLst>
          </p:nvPr>
        </p:nvGraphicFramePr>
        <p:xfrm>
          <a:off x="971600" y="908720"/>
          <a:ext cx="7488833" cy="4111135"/>
        </p:xfrm>
        <a:graphic>
          <a:graphicData uri="http://schemas.openxmlformats.org/drawingml/2006/table">
            <a:tbl>
              <a:tblPr/>
              <a:tblGrid>
                <a:gridCol w="9184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0197">
                  <a:extLst>
                    <a:ext uri="{9D8B030D-6E8A-4147-A177-3AD203B41FA5}">
                      <a16:colId xmlns:a16="http://schemas.microsoft.com/office/drawing/2014/main" xmlns="" val="1081725154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1125332795"/>
                    </a:ext>
                  </a:extLst>
                </a:gridCol>
                <a:gridCol w="1270278">
                  <a:extLst>
                    <a:ext uri="{9D8B030D-6E8A-4147-A177-3AD203B41FA5}">
                      <a16:colId xmlns:a16="http://schemas.microsoft.com/office/drawing/2014/main" xmlns="" val="2160533429"/>
                    </a:ext>
                  </a:extLst>
                </a:gridCol>
                <a:gridCol w="1287949">
                  <a:extLst>
                    <a:ext uri="{9D8B030D-6E8A-4147-A177-3AD203B41FA5}">
                      <a16:colId xmlns:a16="http://schemas.microsoft.com/office/drawing/2014/main" xmlns="" val="2177526917"/>
                    </a:ext>
                  </a:extLst>
                </a:gridCol>
              </a:tblGrid>
              <a:tr h="286691">
                <a:tc>
                  <a:txBody>
                    <a:bodyPr/>
                    <a:lstStyle/>
                    <a:p>
                      <a:pPr marL="0" marR="0" lvl="0" indent="0" algn="l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Monday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Tuesday</a:t>
                      </a:r>
                      <a:endParaRPr lang="en-GB" dirty="0"/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Wednesday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Thursday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Friday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1930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Choose From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Laughing Cow cheese spread Sandwich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Cheese Bap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Egg Mayo Wrap. 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Turkey or Tuna Sandwich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Ham or Cheese Bap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948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Ham, Turkey or Tuna Sandwich on Gluten Free Bread</a:t>
                      </a:r>
                    </a:p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NO MAYO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11643760"/>
                  </a:ext>
                </a:extLst>
              </a:tr>
              <a:tr h="318631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Crudités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Veg Sticks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Fruit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Fruit of the Day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48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pitchFamily="34" charset="0"/>
                        </a:rPr>
                        <a:t>Dessert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Chocolate Brownie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Custard Biscuit</a:t>
                      </a: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Fruity Flapjack*</a:t>
                      </a:r>
                      <a:endParaRPr kumimoji="0" lang="en-GB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  <a:r>
                        <a:rPr kumimoji="0" lang="en-GB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Oatie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Biscuit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Strawberry Swirl Sponge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71493">
                <a:tc>
                  <a:txBody>
                    <a:bodyPr/>
                    <a:lstStyle/>
                    <a:p>
                      <a:pPr marL="0" marR="0" lvl="0" indent="0" algn="ctr" defTabSz="9683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 pitchFamily="34" charset="0"/>
                        </a:rPr>
                        <a:t>Special Diet Option</a:t>
                      </a:r>
                    </a:p>
                  </a:txBody>
                  <a:tcPr marL="96802" marR="96802" marT="48401" marB="484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</a:rPr>
                        <a:t>Raisins &amp; Sultanas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115255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 pitchFamily="34" charset="0"/>
                      </a:endParaRPr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Banana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Gill Sans"/>
                        </a:rPr>
                        <a:t> </a:t>
                      </a:r>
                      <a:endParaRPr lang="en-GB" dirty="0"/>
                    </a:p>
                  </a:txBody>
                  <a:tcPr marL="96802" marR="96802" marT="48401" marB="484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  <a:endParaRPr kumimoji="0" lang="en-GB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Gill Sans"/>
                      </a:endParaRP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SD Chocolate Crispy Bar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34" charset="0"/>
                        </a:rPr>
                        <a:t>93158451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GF RICE CRISPIES CONTAIN BARLEY MALT EXTRACT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SD Flapjack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93165520</a:t>
                      </a: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ill Sans"/>
                        </a:rPr>
                        <a:t>RECIPE USES GF OATS</a:t>
                      </a:r>
                    </a:p>
                  </a:txBody>
                  <a:tcPr marL="96802" marR="96802" marT="48401" marB="484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05856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F843CC0-DD57-4636-B05F-1902BEE936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531"/>
            <a:ext cx="1287162" cy="1271529"/>
          </a:xfrm>
          <a:prstGeom prst="rect">
            <a:avLst/>
          </a:prstGeom>
        </p:spPr>
      </p:pic>
      <p:pic>
        <p:nvPicPr>
          <p:cNvPr id="10" name="Picture 1" descr="Title_flash.png">
            <a:extLst>
              <a:ext uri="{FF2B5EF4-FFF2-40B4-BE49-F238E27FC236}">
                <a16:creationId xmlns:a16="http://schemas.microsoft.com/office/drawing/2014/main" xmlns="" id="{B92AF4D2-2ACC-42F6-9B11-760FEBBAD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33" y="18112"/>
            <a:ext cx="6132934" cy="84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5">
            <a:extLst>
              <a:ext uri="{FF2B5EF4-FFF2-40B4-BE49-F238E27FC236}">
                <a16:creationId xmlns:a16="http://schemas.microsoft.com/office/drawing/2014/main" xmlns="" id="{3AC52AED-CD44-458E-A8E1-7A7E5FC96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4032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b="1" dirty="0">
                <a:solidFill>
                  <a:schemeClr val="bg1"/>
                </a:solidFill>
                <a:ea typeface="MS PGothic" pitchFamily="34" charset="-128"/>
              </a:rPr>
              <a:t>Packed Lunch Menu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E7B157-CDD3-46DC-8A59-C358E1AB2320}"/>
              </a:ext>
            </a:extLst>
          </p:cNvPr>
          <p:cNvSpPr txBox="1"/>
          <p:nvPr/>
        </p:nvSpPr>
        <p:spPr>
          <a:xfrm>
            <a:off x="1403648" y="537321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All lunches will be packed into our Super Hero Lunch Bags ready for collection from the counter – minimising contact </a:t>
            </a:r>
          </a:p>
        </p:txBody>
      </p:sp>
    </p:spTree>
    <p:extLst>
      <p:ext uri="{BB962C8B-B14F-4D97-AF65-F5344CB8AC3E}">
        <p14:creationId xmlns:p14="http://schemas.microsoft.com/office/powerpoint/2010/main" val="21887191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3C866E1E30E3459A26761E88E6FBAA" ma:contentTypeVersion="13" ma:contentTypeDescription="Create a new document." ma:contentTypeScope="" ma:versionID="82a4c38af830d461ab27a7154f77ca75">
  <xsd:schema xmlns:xsd="http://www.w3.org/2001/XMLSchema" xmlns:xs="http://www.w3.org/2001/XMLSchema" xmlns:p="http://schemas.microsoft.com/office/2006/metadata/properties" xmlns:ns3="00f019a7-ab14-4797-b339-217adbd96d6f" xmlns:ns4="63aa2188-3121-4252-bfd9-0f2d73a3bb70" targetNamespace="http://schemas.microsoft.com/office/2006/metadata/properties" ma:root="true" ma:fieldsID="fb439b32f1cdb201b886fc2f22c602de" ns3:_="" ns4:_="">
    <xsd:import namespace="00f019a7-ab14-4797-b339-217adbd96d6f"/>
    <xsd:import namespace="63aa2188-3121-4252-bfd9-0f2d73a3bb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019a7-ab14-4797-b339-217adbd96d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a2188-3121-4252-bfd9-0f2d73a3bb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0C9781-3A03-46B4-9B71-5405CDBA4A98}">
  <ds:schemaRefs>
    <ds:schemaRef ds:uri="http://schemas.microsoft.com/office/2006/metadata/properties"/>
    <ds:schemaRef ds:uri="63aa2188-3121-4252-bfd9-0f2d73a3bb7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00f019a7-ab14-4797-b339-217adbd96d6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98EA39-054D-4680-837E-91522723D9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1BA083-5D20-44DF-85A6-2009F9BC4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f019a7-ab14-4797-b339-217adbd96d6f"/>
    <ds:schemaRef ds:uri="63aa2188-3121-4252-bfd9-0f2d73a3bb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58046</TotalTime>
  <Words>413</Words>
  <Application>Microsoft Office PowerPoint</Application>
  <PresentationFormat>On-screen Show (4:3)</PresentationFormat>
  <Paragraphs>123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MS PGothic</vt:lpstr>
      <vt:lpstr>Arial</vt:lpstr>
      <vt:lpstr>Calibri</vt:lpstr>
      <vt:lpstr>Gill Sans</vt:lpstr>
      <vt:lpstr>Default Design</vt:lpstr>
      <vt:lpstr>PowerPoint Presentation</vt:lpstr>
      <vt:lpstr>PowerPoint Presentation</vt:lpstr>
      <vt:lpstr>PowerPoint Presentation</vt:lpstr>
    </vt:vector>
  </TitlesOfParts>
  <Company>Compass Group UK &amp; Ireland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wallisp1</dc:creator>
  <cp:lastModifiedBy>Head</cp:lastModifiedBy>
  <cp:revision>2892</cp:revision>
  <cp:lastPrinted>2020-05-29T13:10:35Z</cp:lastPrinted>
  <dcterms:created xsi:type="dcterms:W3CDTF">2009-01-30T08:49:11Z</dcterms:created>
  <dcterms:modified xsi:type="dcterms:W3CDTF">2020-05-29T13:10:44Z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0x010100D43C866E1E30E3459A26761E88E6FBAA</vt:lpwstr>
  </property>
</Properties>
</file>